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6" r:id="rId4"/>
    <p:sldId id="260" r:id="rId5"/>
    <p:sldId id="258" r:id="rId6"/>
    <p:sldId id="259" r:id="rId7"/>
    <p:sldId id="261" r:id="rId8"/>
    <p:sldId id="262" r:id="rId9"/>
    <p:sldId id="267" r:id="rId10"/>
    <p:sldId id="263" r:id="rId11"/>
    <p:sldId id="264" r:id="rId12"/>
    <p:sldId id="265" r:id="rId13"/>
  </p:sldIdLst>
  <p:sldSz cx="9144000" cy="6858000" type="screen4x3"/>
  <p:notesSz cx="6858000" cy="9144000"/>
  <p:embeddedFontLst>
    <p:embeddedFont>
      <p:font typeface="GreeceBlack" panose="020B0600000000000000"/>
      <p:regular r:id="rId14"/>
    </p:embeddedFont>
    <p:embeddedFont>
      <p:font typeface="vtks distress" panose="020B0604020202020204" charset="0"/>
      <p:regular r:id="rId15"/>
    </p:embeddedFont>
    <p:embeddedFont>
      <p:font typeface="Aaron" panose="0202090000000000000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9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11/24/2014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smtClean="0">
                <a:latin typeface="vtks distress" panose="02000000000000000000" pitchFamily="2" charset="0"/>
              </a:rPr>
              <a:t>C</a:t>
            </a:r>
            <a:endParaRPr lang="en-US" sz="8800" dirty="0">
              <a:latin typeface="vtks distress" panose="02000000000000000000" pitchFamily="2" charset="0"/>
            </a:endParaRP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smtClean="0">
                <a:latin typeface="vtks distress" panose="02000000000000000000" pitchFamily="2" charset="0"/>
              </a:rPr>
              <a:t>O</a:t>
            </a:r>
            <a:endParaRPr lang="en-US" sz="8800" dirty="0">
              <a:latin typeface="vtks distress" panose="02000000000000000000" pitchFamily="2" charset="0"/>
            </a:endParaRP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smtClean="0">
                <a:latin typeface="vtks distress" panose="02000000000000000000" pitchFamily="2" charset="0"/>
              </a:rPr>
              <a:t>R</a:t>
            </a:r>
            <a:endParaRPr lang="en-US" sz="8800" dirty="0">
              <a:latin typeface="vtks distress" panose="02000000000000000000" pitchFamily="2" charset="0"/>
            </a:endParaRP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smtClean="0">
                <a:latin typeface="vtks distress" panose="02000000000000000000" pitchFamily="2" charset="0"/>
              </a:rPr>
              <a:t>T</a:t>
            </a:r>
            <a:endParaRPr lang="en-US" sz="8800" dirty="0">
              <a:latin typeface="vtks distress" panose="02000000000000000000" pitchFamily="2" charset="0"/>
            </a:endParaRP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H</a:t>
            </a:r>
            <a:endParaRPr lang="en-US" sz="8800" dirty="0">
              <a:latin typeface="vtks distress" panose="02000000000000000000" pitchFamily="2" charset="0"/>
            </a:endParaRP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smtClean="0">
                <a:latin typeface="vtks distress" panose="02000000000000000000" pitchFamily="2" charset="0"/>
              </a:rPr>
              <a:t>A</a:t>
            </a:r>
            <a:endParaRPr lang="en-US" sz="8800" dirty="0">
              <a:latin typeface="vtks distress" panose="02000000000000000000" pitchFamily="2" charset="0"/>
            </a:endParaRP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S  </a:t>
            </a:r>
            <a:endParaRPr lang="en-US" sz="8800" dirty="0">
              <a:latin typeface="vtks distress" panose="02000000000000000000" pitchFamily="2" charset="0"/>
            </a:endParaRP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I</a:t>
            </a:r>
            <a:endParaRPr lang="en-US" sz="7200" dirty="0">
              <a:solidFill>
                <a:srgbClr val="FFFFFF"/>
              </a:solidFill>
              <a:latin typeface="vtks distress" panose="02000000000000000000" pitchFamily="2" charset="0"/>
            </a:endParaRPr>
          </a:p>
        </p:txBody>
      </p:sp>
      <p:sp>
        <p:nvSpPr>
          <p:cNvPr id="17" name="TextBox 16"/>
          <p:cNvSpPr txBox="1"/>
          <p:nvPr/>
        </p:nvSpPr>
        <p:spPr>
          <a:xfrm>
            <a:off x="4678746" y="12704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T</a:t>
            </a:r>
            <a:endParaRPr lang="en-US" sz="7200" dirty="0">
              <a:solidFill>
                <a:srgbClr val="FFFFFF"/>
              </a:solidFill>
              <a:latin typeface="vtks distress" panose="02000000000000000000" pitchFamily="2" charset="0"/>
            </a:endParaRPr>
          </a:p>
        </p:txBody>
      </p:sp>
      <p:sp>
        <p:nvSpPr>
          <p:cNvPr id="18" name="TextBox 17"/>
          <p:cNvSpPr txBox="1"/>
          <p:nvPr/>
        </p:nvSpPr>
        <p:spPr>
          <a:xfrm>
            <a:off x="4029653" y="127613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S  </a:t>
            </a:r>
            <a:endParaRPr lang="en-US" sz="7200" dirty="0">
              <a:solidFill>
                <a:srgbClr val="FFFFFF"/>
              </a:solidFill>
              <a:latin typeface="vtks distress" panose="02000000000000000000" pitchFamily="2" charset="0"/>
            </a:endParaRP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F</a:t>
            </a:r>
          </a:p>
        </p:txBody>
      </p:sp>
      <p:sp>
        <p:nvSpPr>
          <p:cNvPr id="15" name="TextBox 14"/>
          <p:cNvSpPr txBox="1"/>
          <p:nvPr/>
        </p:nvSpPr>
        <p:spPr>
          <a:xfrm>
            <a:off x="3268139" y="1242276"/>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R</a:t>
            </a:r>
            <a:endParaRPr lang="en-US" sz="72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53624" y="3336359"/>
            <a:ext cx="3011143" cy="2554545"/>
          </a:xfrm>
          <a:prstGeom prst="rect">
            <a:avLst/>
          </a:prstGeom>
          <a:noFill/>
        </p:spPr>
        <p:txBody>
          <a:bodyPr wrap="square" rtlCol="0">
            <a:spAutoFit/>
          </a:bodyPr>
          <a:lstStyle/>
          <a:p>
            <a:r>
              <a:rPr lang="en-US" sz="8000" dirty="0" smtClean="0">
                <a:latin typeface="vtks distress" panose="02000000000000000000" pitchFamily="2" charset="0"/>
              </a:rPr>
              <a:t>9</a:t>
            </a:r>
            <a:r>
              <a:rPr lang="en-US" sz="8000" dirty="0" smtClean="0">
                <a:latin typeface="Aaron" panose="02020900000000000000" pitchFamily="18" charset="0"/>
              </a:rPr>
              <a:t>.</a:t>
            </a:r>
            <a:r>
              <a:rPr lang="en-US" sz="8000" dirty="0" smtClean="0">
                <a:latin typeface="vtks distress" panose="02000000000000000000" pitchFamily="2" charset="0"/>
              </a:rPr>
              <a:t>19</a:t>
            </a:r>
            <a:r>
              <a:rPr lang="en-US" sz="8000" dirty="0" smtClean="0">
                <a:latin typeface="Aaron" panose="02020900000000000000" pitchFamily="18" charset="0"/>
              </a:rPr>
              <a:t>-</a:t>
            </a:r>
            <a:r>
              <a:rPr lang="en-US" sz="8000" dirty="0" smtClean="0">
                <a:latin typeface="vtks distress" panose="02000000000000000000" pitchFamily="2" charset="0"/>
              </a:rPr>
              <a:t>10</a:t>
            </a:r>
            <a:r>
              <a:rPr lang="en-US" sz="8000" dirty="0" smtClean="0">
                <a:latin typeface="Aaron" panose="02020900000000000000" pitchFamily="18" charset="0"/>
              </a:rPr>
              <a:t>.</a:t>
            </a:r>
            <a:r>
              <a:rPr lang="en-US" sz="8000" dirty="0" smtClean="0">
                <a:latin typeface="vtks distress" panose="02000000000000000000" pitchFamily="2" charset="0"/>
              </a:rPr>
              <a:t>10</a:t>
            </a:r>
            <a:endParaRPr lang="en-US" sz="8000" dirty="0">
              <a:latin typeface="vtks distress" panose="02000000000000000000" pitchFamily="2" charset="0"/>
            </a:endParaRP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smtClean="0">
                <a:latin typeface="vtks distress" panose="02000000000000000000" pitchFamily="2" charset="0"/>
              </a:rPr>
              <a:t>A free CD of this message will be available following the service</a:t>
            </a:r>
            <a:endParaRPr lang="en-US" sz="2000" dirty="0">
              <a:latin typeface="vtks distress" panose="02000000000000000000" pitchFamily="2" charset="0"/>
            </a:endParaRP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smtClean="0">
                <a:latin typeface="vtks distress" panose="02000000000000000000" pitchFamily="2" charset="0"/>
              </a:rPr>
              <a:t>It will also be available for podcast later this week at calvaryokc.com</a:t>
            </a:r>
            <a:endParaRPr lang="en-US" sz="2000" dirty="0">
              <a:latin typeface="vtks distress" panose="02000000000000000000" pitchFamily="2" charset="0"/>
            </a:endParaRPr>
          </a:p>
        </p:txBody>
      </p:sp>
    </p:spTree>
    <p:extLst>
      <p:ext uri="{BB962C8B-B14F-4D97-AF65-F5344CB8AC3E}">
        <p14:creationId xmlns:p14="http://schemas.microsoft.com/office/powerpoint/2010/main" val="1463638711"/>
      </p:ext>
    </p:extLst>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646331"/>
          </a:xfrm>
          <a:prstGeom prst="rect">
            <a:avLst/>
          </a:prstGeom>
          <a:noFill/>
        </p:spPr>
        <p:txBody>
          <a:bodyPr wrap="square" rtlCol="0">
            <a:spAutoFit/>
          </a:bodyPr>
          <a:lstStyle/>
          <a:p>
            <a:r>
              <a:rPr lang="en-US" sz="3600" dirty="0"/>
              <a:t>Ex. 32 -</a:t>
            </a:r>
            <a:r>
              <a:rPr lang="en-US" sz="3600" dirty="0" smtClean="0"/>
              <a:t> </a:t>
            </a:r>
            <a:r>
              <a:rPr lang="en-US" sz="3600" dirty="0"/>
              <a:t>3,000 died</a:t>
            </a:r>
            <a:endParaRPr lang="en-US" sz="3600" dirty="0">
              <a:solidFill>
                <a:schemeClr val="accent2">
                  <a:lumMod val="50000"/>
                </a:schemeClr>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pic>
        <p:nvPicPr>
          <p:cNvPr id="3074" name="Picture 2" descr="https://encrypted-tbn2.gstatic.com/images?q=tbn:ANd9GcTWGylqLv0WK3bzYXHeoAxjjYD4CxljXN9RUEfH61rNtNfsbr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1578">
            <a:off x="3024463" y="1098726"/>
            <a:ext cx="4370397" cy="3273581"/>
          </a:xfrm>
          <a:prstGeom prst="rect">
            <a:avLst/>
          </a:prstGeom>
          <a:noFill/>
          <a:effectLst>
            <a:outerShdw blurRad="127000" dist="279400" dir="2700000" algn="tl"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
                                            <p:txEl>
                                              <p:pRg st="0" end="0"/>
                                            </p:txEl>
                                          </p:spTgt>
                                        </p:tgtEl>
                                      </p:cBhvr>
                                    </p:animEffect>
                                    <p:set>
                                      <p:cBhvr>
                                        <p:cTn id="16" dur="1" fill="hold">
                                          <p:stCondLst>
                                            <p:cond delay="499"/>
                                          </p:stCondLst>
                                        </p:cTn>
                                        <p:tgtEl>
                                          <p:spTgt spid="2">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pitts.emory.edu/woodcuts/1700MartAV1/00028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1952">
            <a:off x="3738357" y="2537022"/>
            <a:ext cx="4050450" cy="2805259"/>
          </a:xfrm>
          <a:prstGeom prst="rect">
            <a:avLst/>
          </a:prstGeom>
          <a:noFill/>
          <a:effectLst>
            <a:outerShdw blurRad="127000" dist="254000" dir="7800000" algn="t"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1200329"/>
          </a:xfrm>
          <a:prstGeom prst="rect">
            <a:avLst/>
          </a:prstGeom>
          <a:noFill/>
        </p:spPr>
        <p:txBody>
          <a:bodyPr wrap="square" rtlCol="0">
            <a:spAutoFit/>
          </a:bodyPr>
          <a:lstStyle/>
          <a:p>
            <a:r>
              <a:rPr lang="en-US" sz="3600" dirty="0" smtClean="0"/>
              <a:t>Num. 25 – Balaam (false prophet)</a:t>
            </a:r>
            <a:endParaRPr lang="en-US" sz="3600" dirty="0">
              <a:solidFill>
                <a:schemeClr val="accent2">
                  <a:lumMod val="50000"/>
                </a:schemeClr>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3" name="TextBox 2"/>
          <p:cNvSpPr txBox="1"/>
          <p:nvPr/>
        </p:nvSpPr>
        <p:spPr>
          <a:xfrm>
            <a:off x="647804" y="1750296"/>
            <a:ext cx="8038996"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GreeceBlack" panose="020B0600000000000000" pitchFamily="34" charset="0"/>
              </a:rPr>
              <a:t>Balak (Moabite King)</a:t>
            </a:r>
            <a:endParaRPr lang="en-US" sz="3600" dirty="0">
              <a:latin typeface="GreeceBlack" panose="020B0600000000000000" pitchFamily="34" charset="0"/>
            </a:endParaRPr>
          </a:p>
        </p:txBody>
      </p:sp>
      <p:sp>
        <p:nvSpPr>
          <p:cNvPr id="22" name="TextBox 21"/>
          <p:cNvSpPr txBox="1"/>
          <p:nvPr/>
        </p:nvSpPr>
        <p:spPr>
          <a:xfrm>
            <a:off x="658686" y="2349004"/>
            <a:ext cx="8038996"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GreeceBlack" panose="020B0600000000000000" pitchFamily="34" charset="0"/>
              </a:rPr>
              <a:t>Phinehas (grandson of Aaron)</a:t>
            </a:r>
            <a:endParaRPr lang="en-US" sz="3600" dirty="0">
              <a:latin typeface="GreeceBlack" panose="020B0600000000000000" pitchFamily="34" charset="0"/>
            </a:endParaRPr>
          </a:p>
        </p:txBody>
      </p:sp>
    </p:spTree>
    <p:extLst>
      <p:ext uri="{BB962C8B-B14F-4D97-AF65-F5344CB8AC3E}">
        <p14:creationId xmlns:p14="http://schemas.microsoft.com/office/powerpoint/2010/main" val="23308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xEl>
                                              <p:pRg st="0" end="0"/>
                                            </p:txEl>
                                          </p:spTgt>
                                        </p:tgtEl>
                                      </p:cBhvr>
                                    </p:animEffect>
                                    <p:set>
                                      <p:cBhvr>
                                        <p:cTn id="24" dur="1" fill="hold">
                                          <p:stCondLst>
                                            <p:cond delay="499"/>
                                          </p:stCondLst>
                                        </p:cTn>
                                        <p:tgtEl>
                                          <p:spTgt spid="2">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22" grpId="0"/>
      <p:bldP spid="2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646331"/>
          </a:xfrm>
          <a:prstGeom prst="rect">
            <a:avLst/>
          </a:prstGeom>
          <a:noFill/>
        </p:spPr>
        <p:txBody>
          <a:bodyPr wrap="square" rtlCol="0">
            <a:spAutoFit/>
          </a:bodyPr>
          <a:lstStyle/>
          <a:p>
            <a:r>
              <a:rPr lang="en-US" sz="3600" dirty="0" smtClean="0">
                <a:solidFill>
                  <a:schemeClr val="bg1"/>
                </a:solidFill>
              </a:rPr>
              <a:t>Numbers 21</a:t>
            </a:r>
            <a:endParaRPr lang="en-US" sz="3600" dirty="0">
              <a:solidFill>
                <a:schemeClr val="bg1"/>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3" name="TextBox 2"/>
          <p:cNvSpPr txBox="1"/>
          <p:nvPr/>
        </p:nvSpPr>
        <p:spPr>
          <a:xfrm>
            <a:off x="647804" y="1195126"/>
            <a:ext cx="8038996" cy="646331"/>
          </a:xfrm>
          <a:prstGeom prst="rect">
            <a:avLst/>
          </a:prstGeom>
          <a:noFill/>
        </p:spPr>
        <p:txBody>
          <a:bodyPr wrap="square" rtlCol="0">
            <a:spAutoFit/>
          </a:bodyPr>
          <a:lstStyle/>
          <a:p>
            <a:pPr marL="347663" indent="-347663">
              <a:buFont typeface="Arial" panose="020B0604020202020204" pitchFamily="34" charset="0"/>
              <a:buChar char="•"/>
            </a:pPr>
            <a:r>
              <a:rPr lang="en-US" sz="3600" dirty="0" smtClean="0">
                <a:solidFill>
                  <a:schemeClr val="bg1"/>
                </a:solidFill>
              </a:rPr>
              <a:t> </a:t>
            </a:r>
            <a:r>
              <a:rPr lang="en-US" sz="3600" dirty="0" smtClean="0">
                <a:solidFill>
                  <a:schemeClr val="accent2">
                    <a:lumMod val="50000"/>
                  </a:schemeClr>
                </a:solidFill>
              </a:rPr>
              <a:t>Complain </a:t>
            </a:r>
            <a:r>
              <a:rPr lang="en-US" sz="3600" dirty="0">
                <a:solidFill>
                  <a:schemeClr val="accent2">
                    <a:lumMod val="50000"/>
                  </a:schemeClr>
                </a:solidFill>
              </a:rPr>
              <a:t>- </a:t>
            </a:r>
            <a:r>
              <a:rPr lang="en-US" sz="3600" b="1" i="1" cap="all" dirty="0" err="1">
                <a:solidFill>
                  <a:schemeClr val="accent2">
                    <a:lumMod val="50000"/>
                  </a:schemeClr>
                </a:solidFill>
                <a:latin typeface="Times New Roman" panose="02020603050405020304" pitchFamily="18" charset="0"/>
                <a:cs typeface="Times New Roman" panose="02020603050405020304" pitchFamily="18" charset="0"/>
              </a:rPr>
              <a:t>gonguzō</a:t>
            </a:r>
            <a:endParaRPr lang="en-US" sz="3600" b="1" i="1" cap="all"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58686" y="1772062"/>
            <a:ext cx="8038996"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GreeceBlack" panose="020B0600000000000000" pitchFamily="34" charset="0"/>
              </a:rPr>
              <a:t>KJV, </a:t>
            </a:r>
            <a:r>
              <a:rPr lang="en-US" sz="3600" smtClean="0">
                <a:solidFill>
                  <a:schemeClr val="accent2">
                    <a:lumMod val="50000"/>
                  </a:schemeClr>
                </a:solidFill>
                <a:latin typeface="GreeceBlack" panose="020B0600000000000000" pitchFamily="34" charset="0"/>
              </a:rPr>
              <a:t>muRmur</a:t>
            </a:r>
            <a:endParaRPr lang="en-US" sz="3600" dirty="0">
              <a:solidFill>
                <a:schemeClr val="accent2">
                  <a:lumMod val="50000"/>
                </a:schemeClr>
              </a:solidFill>
              <a:latin typeface="GreeceBlack" panose="020B0600000000000000" pitchFamily="34" charset="0"/>
            </a:endParaRPr>
          </a:p>
        </p:txBody>
      </p:sp>
      <p:pic>
        <p:nvPicPr>
          <p:cNvPr id="1026" name="Picture 2" descr="http://www.reocities.com/genebrooks/brazen-serpent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42011">
            <a:off x="5073467" y="1652688"/>
            <a:ext cx="3333750" cy="4171951"/>
          </a:xfrm>
          <a:prstGeom prst="rect">
            <a:avLst/>
          </a:prstGeom>
          <a:noFill/>
          <a:effectLst>
            <a:outerShdw blurRad="127000" dist="254000" dir="7800000" algn="t"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
                                            <p:txEl>
                                              <p:pRg st="0" end="0"/>
                                            </p:txEl>
                                          </p:spTgt>
                                        </p:tgtEl>
                                      </p:cBhvr>
                                    </p:animEffect>
                                    <p:set>
                                      <p:cBhvr>
                                        <p:cTn id="26" dur="1" fill="hold">
                                          <p:stCondLst>
                                            <p:cond delay="499"/>
                                          </p:stCondLst>
                                        </p:cTn>
                                        <p:tgtEl>
                                          <p:spTgt spid="2">
                                            <p:txEl>
                                              <p:pRg st="0" end="0"/>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2" name="TextBox 1"/>
          <p:cNvSpPr txBox="1"/>
          <p:nvPr/>
        </p:nvSpPr>
        <p:spPr>
          <a:xfrm>
            <a:off x="494452" y="513687"/>
            <a:ext cx="8258133" cy="1200329"/>
          </a:xfrm>
          <a:prstGeom prst="rect">
            <a:avLst/>
          </a:prstGeom>
          <a:noFill/>
        </p:spPr>
        <p:txBody>
          <a:bodyPr wrap="square" rtlCol="0">
            <a:spAutoFit/>
          </a:bodyPr>
          <a:lstStyle/>
          <a:p>
            <a:r>
              <a:rPr lang="en-US" sz="3600" dirty="0">
                <a:solidFill>
                  <a:schemeClr val="accent2">
                    <a:lumMod val="50000"/>
                  </a:schemeClr>
                </a:solidFill>
              </a:rPr>
              <a:t>Temperate</a:t>
            </a:r>
            <a:r>
              <a:rPr lang="en-US" sz="3600" dirty="0"/>
              <a:t> </a:t>
            </a:r>
            <a:r>
              <a:rPr lang="en-US" sz="3600" dirty="0" smtClean="0"/>
              <a:t>- </a:t>
            </a:r>
            <a:r>
              <a:rPr lang="en-US" sz="3600" dirty="0"/>
              <a:t>NASB, </a:t>
            </a:r>
            <a:r>
              <a:rPr lang="en-US" sz="3600" dirty="0">
                <a:solidFill>
                  <a:schemeClr val="accent2">
                    <a:lumMod val="50000"/>
                  </a:schemeClr>
                </a:solidFill>
              </a:rPr>
              <a:t>self-control</a:t>
            </a:r>
            <a:endParaRPr lang="en-US" sz="3400" dirty="0">
              <a:solidFill>
                <a:schemeClr val="accent2">
                  <a:lumMod val="50000"/>
                </a:schemeClr>
              </a:solidFill>
            </a:endParaRPr>
          </a:p>
        </p:txBody>
      </p:sp>
      <p:sp>
        <p:nvSpPr>
          <p:cNvPr id="3" name="TextBox 2"/>
          <p:cNvSpPr txBox="1"/>
          <p:nvPr/>
        </p:nvSpPr>
        <p:spPr>
          <a:xfrm>
            <a:off x="647804" y="1622322"/>
            <a:ext cx="8104781" cy="646331"/>
          </a:xfrm>
          <a:prstGeom prst="rect">
            <a:avLst/>
          </a:prstGeom>
          <a:noFill/>
        </p:spPr>
        <p:txBody>
          <a:bodyPr wrap="square" rtlCol="0">
            <a:spAutoFit/>
          </a:bodyPr>
          <a:lstStyle/>
          <a:p>
            <a:pPr marL="461963" indent="-461963">
              <a:buFont typeface="Arial" panose="020B0604020202020204" pitchFamily="34" charset="0"/>
              <a:buChar char="•"/>
            </a:pPr>
            <a:r>
              <a:rPr lang="en-US" sz="3600" dirty="0"/>
              <a:t>NIV, </a:t>
            </a:r>
            <a:r>
              <a:rPr lang="en-US" sz="3600" dirty="0">
                <a:solidFill>
                  <a:schemeClr val="accent2">
                    <a:lumMod val="50000"/>
                  </a:schemeClr>
                </a:solidFill>
              </a:rPr>
              <a:t>strict training</a:t>
            </a:r>
            <a:endParaRPr lang="en-US" sz="36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xmlns:p14="http://schemas.microsoft.com/office/powerpoint/2010/main">
    <mc:Choice Requires="p14">
      <p:transition spd="slow" p14:dur="175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2" name="TextBox 1"/>
          <p:cNvSpPr txBox="1"/>
          <p:nvPr/>
        </p:nvSpPr>
        <p:spPr>
          <a:xfrm>
            <a:off x="494452" y="513687"/>
            <a:ext cx="8258133" cy="5324535"/>
          </a:xfrm>
          <a:prstGeom prst="rect">
            <a:avLst/>
          </a:prstGeom>
          <a:noFill/>
        </p:spPr>
        <p:txBody>
          <a:bodyPr wrap="square" rtlCol="0">
            <a:spAutoFit/>
          </a:bodyPr>
          <a:lstStyle/>
          <a:p>
            <a:r>
              <a:rPr lang="en-US" sz="3400" dirty="0">
                <a:solidFill>
                  <a:schemeClr val="accent2">
                    <a:lumMod val="50000"/>
                  </a:schemeClr>
                </a:solidFill>
              </a:rPr>
              <a:t>C. S. Lewis </a:t>
            </a:r>
            <a:r>
              <a:rPr lang="en-US" sz="3400" dirty="0" smtClean="0">
                <a:solidFill>
                  <a:schemeClr val="accent2">
                    <a:lumMod val="50000"/>
                  </a:schemeClr>
                </a:solidFill>
              </a:rPr>
              <a:t>– </a:t>
            </a:r>
            <a:r>
              <a:rPr lang="en-US" sz="3400" dirty="0" smtClean="0"/>
              <a:t>“If </a:t>
            </a:r>
            <a:r>
              <a:rPr lang="en-US" sz="3400" dirty="0"/>
              <a:t>we consider the unblushing promises of reward and the staggering nature of the rewards promised in the Gospels, it would seem that our Lord finds our desires, not too strong, but too weak.  We are half-hearted creatures, fooling </a:t>
            </a:r>
            <a:r>
              <a:rPr lang="en-US" sz="3400" dirty="0" smtClean="0"/>
              <a:t>about</a:t>
            </a:r>
            <a:endParaRPr lang="en-US" sz="3400" dirty="0"/>
          </a:p>
        </p:txBody>
      </p:sp>
    </p:spTree>
    <p:extLst>
      <p:ext uri="{BB962C8B-B14F-4D97-AF65-F5344CB8AC3E}">
        <p14:creationId xmlns:p14="http://schemas.microsoft.com/office/powerpoint/2010/main" val="374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2" name="TextBox 1"/>
          <p:cNvSpPr txBox="1"/>
          <p:nvPr/>
        </p:nvSpPr>
        <p:spPr>
          <a:xfrm>
            <a:off x="494452" y="513687"/>
            <a:ext cx="8258133" cy="5324535"/>
          </a:xfrm>
          <a:prstGeom prst="rect">
            <a:avLst/>
          </a:prstGeom>
          <a:noFill/>
        </p:spPr>
        <p:txBody>
          <a:bodyPr wrap="square" rtlCol="0">
            <a:spAutoFit/>
          </a:bodyPr>
          <a:lstStyle/>
          <a:p>
            <a:r>
              <a:rPr lang="en-US" sz="3400" dirty="0"/>
              <a:t>with drink and sex and ambition when infinite joy is offered us – like an ignorant child who wants to go on making mud pies in a slum because he cannot imagine what is meant by the offer of a holiday at sea.  We are far too easily pleased.”</a:t>
            </a:r>
          </a:p>
        </p:txBody>
      </p:sp>
    </p:spTree>
    <p:extLst>
      <p:ext uri="{BB962C8B-B14F-4D97-AF65-F5344CB8AC3E}">
        <p14:creationId xmlns:p14="http://schemas.microsoft.com/office/powerpoint/2010/main" val="271858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3970318"/>
          </a:xfrm>
          <a:prstGeom prst="rect">
            <a:avLst/>
          </a:prstGeom>
          <a:noFill/>
        </p:spPr>
        <p:txBody>
          <a:bodyPr wrap="square" rtlCol="0">
            <a:spAutoFit/>
          </a:bodyPr>
          <a:lstStyle/>
          <a:p>
            <a:r>
              <a:rPr lang="en-US" sz="3600" dirty="0"/>
              <a:t>Gal. 5:13 </a:t>
            </a:r>
            <a:r>
              <a:rPr lang="en-US" sz="3600" dirty="0" smtClean="0"/>
              <a:t>- </a:t>
            </a:r>
            <a:r>
              <a:rPr lang="en-US" sz="3600" dirty="0">
                <a:solidFill>
                  <a:schemeClr val="accent2">
                    <a:lumMod val="50000"/>
                  </a:schemeClr>
                </a:solidFill>
              </a:rPr>
              <a:t>For you, brethren, have been called to liberty; only do not </a:t>
            </a:r>
            <a:r>
              <a:rPr lang="en-US" sz="3600" i="1" dirty="0">
                <a:solidFill>
                  <a:schemeClr val="accent2">
                    <a:lumMod val="50000"/>
                  </a:schemeClr>
                </a:solidFill>
              </a:rPr>
              <a:t>use</a:t>
            </a:r>
            <a:r>
              <a:rPr lang="en-US" sz="3600" dirty="0">
                <a:solidFill>
                  <a:schemeClr val="accent2">
                    <a:lumMod val="50000"/>
                  </a:schemeClr>
                </a:solidFill>
              </a:rPr>
              <a:t> liberty as an opportunity for the flesh, but through love serve one another.</a:t>
            </a:r>
            <a:endParaRPr lang="en-US" sz="3600" dirty="0">
              <a:solidFill>
                <a:schemeClr val="accent2">
                  <a:lumMod val="50000"/>
                </a:schemeClr>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Tree>
    <p:extLst>
      <p:ext uri="{BB962C8B-B14F-4D97-AF65-F5344CB8AC3E}">
        <p14:creationId xmlns:p14="http://schemas.microsoft.com/office/powerpoint/2010/main" val="14220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1200329"/>
          </a:xfrm>
          <a:prstGeom prst="rect">
            <a:avLst/>
          </a:prstGeom>
          <a:noFill/>
        </p:spPr>
        <p:txBody>
          <a:bodyPr wrap="square" rtlCol="0">
            <a:spAutoFit/>
          </a:bodyPr>
          <a:lstStyle/>
          <a:p>
            <a:r>
              <a:rPr lang="en-US" sz="3600" dirty="0">
                <a:solidFill>
                  <a:schemeClr val="accent2">
                    <a:lumMod val="50000"/>
                  </a:schemeClr>
                </a:solidFill>
              </a:rPr>
              <a:t>Disqualified</a:t>
            </a:r>
            <a:r>
              <a:rPr lang="en-US" sz="3600" dirty="0"/>
              <a:t> </a:t>
            </a:r>
            <a:r>
              <a:rPr lang="en-US" sz="3600" dirty="0" smtClean="0"/>
              <a:t>- </a:t>
            </a:r>
            <a:r>
              <a:rPr lang="en-US" sz="3600" b="1" i="1" cap="all" dirty="0" err="1">
                <a:solidFill>
                  <a:schemeClr val="accent2">
                    <a:lumMod val="50000"/>
                  </a:schemeClr>
                </a:solidFill>
                <a:latin typeface="Times New Roman" panose="02020603050405020304" pitchFamily="18" charset="0"/>
                <a:cs typeface="Times New Roman" panose="02020603050405020304" pitchFamily="18" charset="0"/>
              </a:rPr>
              <a:t>adokimos</a:t>
            </a:r>
            <a:r>
              <a:rPr lang="en-US" sz="3600" dirty="0">
                <a:solidFill>
                  <a:schemeClr val="accent2">
                    <a:lumMod val="50000"/>
                  </a:schemeClr>
                </a:solidFill>
              </a:rPr>
              <a:t> </a:t>
            </a:r>
            <a:r>
              <a:rPr lang="en-US" sz="3600" dirty="0"/>
              <a:t>– </a:t>
            </a:r>
            <a:r>
              <a:rPr lang="en-US" sz="3600" i="1" dirty="0" smtClean="0"/>
              <a:t>to fail the test</a:t>
            </a:r>
            <a:endParaRPr lang="en-US" sz="3600" i="1" dirty="0">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
        <p:nvSpPr>
          <p:cNvPr id="3" name="TextBox 2"/>
          <p:cNvSpPr txBox="1"/>
          <p:nvPr/>
        </p:nvSpPr>
        <p:spPr>
          <a:xfrm>
            <a:off x="647804" y="1740317"/>
            <a:ext cx="8038996" cy="646331"/>
          </a:xfrm>
          <a:prstGeom prst="rect">
            <a:avLst/>
          </a:prstGeom>
          <a:noFill/>
        </p:spPr>
        <p:txBody>
          <a:bodyPr wrap="square" rtlCol="0">
            <a:spAutoFit/>
          </a:bodyPr>
          <a:lstStyle/>
          <a:p>
            <a:pPr marL="461963" indent="-461963">
              <a:buFont typeface="Arial" panose="020B0604020202020204" pitchFamily="34" charset="0"/>
              <a:buChar char="•"/>
            </a:pPr>
            <a:r>
              <a:rPr lang="en-US" sz="3600" dirty="0"/>
              <a:t>literally, </a:t>
            </a:r>
            <a:r>
              <a:rPr lang="en-US" sz="3600" i="1" dirty="0"/>
              <a:t>disapproved</a:t>
            </a:r>
            <a:r>
              <a:rPr lang="en-US" sz="3600" dirty="0"/>
              <a:t> </a:t>
            </a:r>
            <a:endParaRPr lang="en-US" sz="3600" dirty="0">
              <a:latin typeface="GreeceBlack" panose="020B0600000000000000" pitchFamily="34" charset="0"/>
            </a:endParaRPr>
          </a:p>
        </p:txBody>
      </p:sp>
    </p:spTree>
    <p:extLst>
      <p:ext uri="{BB962C8B-B14F-4D97-AF65-F5344CB8AC3E}">
        <p14:creationId xmlns:p14="http://schemas.microsoft.com/office/powerpoint/2010/main" val="50900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pic>
        <p:nvPicPr>
          <p:cNvPr id="3" name="Picture 2"/>
          <p:cNvPicPr>
            <a:picLocks noChangeAspect="1"/>
          </p:cNvPicPr>
          <p:nvPr/>
        </p:nvPicPr>
        <p:blipFill rotWithShape="1">
          <a:blip r:embed="rId4"/>
          <a:srcRect l="37250" t="31556" r="27000" b="27333"/>
          <a:stretch/>
        </p:blipFill>
        <p:spPr>
          <a:xfrm rot="176292">
            <a:off x="793374" y="725805"/>
            <a:ext cx="7191756" cy="4652010"/>
          </a:xfrm>
          <a:prstGeom prst="rect">
            <a:avLst/>
          </a:prstGeom>
          <a:effectLst>
            <a:outerShdw blurRad="127000" dist="254000" dir="2700000" algn="tl" rotWithShape="0">
              <a:prstClr val="black">
                <a:alpha val="30000"/>
              </a:prstClr>
            </a:outerShdw>
            <a:softEdge rad="127000"/>
          </a:effectLst>
        </p:spPr>
      </p:pic>
      <p:sp>
        <p:nvSpPr>
          <p:cNvPr id="15" name="Freeform 14"/>
          <p:cNvSpPr/>
          <p:nvPr/>
        </p:nvSpPr>
        <p:spPr>
          <a:xfrm>
            <a:off x="3218447" y="2568742"/>
            <a:ext cx="2027321" cy="1961147"/>
          </a:xfrm>
          <a:custGeom>
            <a:avLst/>
            <a:gdLst>
              <a:gd name="connsiteX0" fmla="*/ 0 w 2027321"/>
              <a:gd name="connsiteY0" fmla="*/ 0 h 1961147"/>
              <a:gd name="connsiteX1" fmla="*/ 348916 w 2027321"/>
              <a:gd name="connsiteY1" fmla="*/ 264695 h 1961147"/>
              <a:gd name="connsiteX2" fmla="*/ 679785 w 2027321"/>
              <a:gd name="connsiteY2" fmla="*/ 457200 h 1961147"/>
              <a:gd name="connsiteX3" fmla="*/ 739942 w 2027321"/>
              <a:gd name="connsiteY3" fmla="*/ 637674 h 1961147"/>
              <a:gd name="connsiteX4" fmla="*/ 739942 w 2027321"/>
              <a:gd name="connsiteY4" fmla="*/ 800100 h 1961147"/>
              <a:gd name="connsiteX5" fmla="*/ 902369 w 2027321"/>
              <a:gd name="connsiteY5" fmla="*/ 932447 h 1961147"/>
              <a:gd name="connsiteX6" fmla="*/ 1058779 w 2027321"/>
              <a:gd name="connsiteY6" fmla="*/ 938463 h 1961147"/>
              <a:gd name="connsiteX7" fmla="*/ 1136985 w 2027321"/>
              <a:gd name="connsiteY7" fmla="*/ 950495 h 1961147"/>
              <a:gd name="connsiteX8" fmla="*/ 1365585 w 2027321"/>
              <a:gd name="connsiteY8" fmla="*/ 1064795 h 1961147"/>
              <a:gd name="connsiteX9" fmla="*/ 1371600 w 2027321"/>
              <a:gd name="connsiteY9" fmla="*/ 1161047 h 1961147"/>
              <a:gd name="connsiteX10" fmla="*/ 1425742 w 2027321"/>
              <a:gd name="connsiteY10" fmla="*/ 1269332 h 1961147"/>
              <a:gd name="connsiteX11" fmla="*/ 1461837 w 2027321"/>
              <a:gd name="connsiteY11" fmla="*/ 1365584 h 1961147"/>
              <a:gd name="connsiteX12" fmla="*/ 1503948 w 2027321"/>
              <a:gd name="connsiteY12" fmla="*/ 1401679 h 1961147"/>
              <a:gd name="connsiteX13" fmla="*/ 1660358 w 2027321"/>
              <a:gd name="connsiteY13" fmla="*/ 1491916 h 1961147"/>
              <a:gd name="connsiteX14" fmla="*/ 1666374 w 2027321"/>
              <a:gd name="connsiteY14" fmla="*/ 1600200 h 1961147"/>
              <a:gd name="connsiteX15" fmla="*/ 1774658 w 2027321"/>
              <a:gd name="connsiteY15" fmla="*/ 1726532 h 1961147"/>
              <a:gd name="connsiteX16" fmla="*/ 1858879 w 2027321"/>
              <a:gd name="connsiteY16" fmla="*/ 1780674 h 1961147"/>
              <a:gd name="connsiteX17" fmla="*/ 1961148 w 2027321"/>
              <a:gd name="connsiteY17" fmla="*/ 1858879 h 1961147"/>
              <a:gd name="connsiteX18" fmla="*/ 2027321 w 2027321"/>
              <a:gd name="connsiteY18" fmla="*/ 1961147 h 196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7321" h="1961147">
                <a:moveTo>
                  <a:pt x="0" y="0"/>
                </a:moveTo>
                <a:lnTo>
                  <a:pt x="348916" y="264695"/>
                </a:lnTo>
                <a:lnTo>
                  <a:pt x="679785" y="457200"/>
                </a:lnTo>
                <a:lnTo>
                  <a:pt x="739942" y="637674"/>
                </a:lnTo>
                <a:lnTo>
                  <a:pt x="739942" y="800100"/>
                </a:lnTo>
                <a:lnTo>
                  <a:pt x="902369" y="932447"/>
                </a:lnTo>
                <a:lnTo>
                  <a:pt x="1058779" y="938463"/>
                </a:lnTo>
                <a:lnTo>
                  <a:pt x="1136985" y="950495"/>
                </a:lnTo>
                <a:lnTo>
                  <a:pt x="1365585" y="1064795"/>
                </a:lnTo>
                <a:lnTo>
                  <a:pt x="1371600" y="1161047"/>
                </a:lnTo>
                <a:lnTo>
                  <a:pt x="1425742" y="1269332"/>
                </a:lnTo>
                <a:lnTo>
                  <a:pt x="1461837" y="1365584"/>
                </a:lnTo>
                <a:lnTo>
                  <a:pt x="1503948" y="1401679"/>
                </a:lnTo>
                <a:lnTo>
                  <a:pt x="1660358" y="1491916"/>
                </a:lnTo>
                <a:lnTo>
                  <a:pt x="1666374" y="1600200"/>
                </a:lnTo>
                <a:lnTo>
                  <a:pt x="1774658" y="1726532"/>
                </a:lnTo>
                <a:lnTo>
                  <a:pt x="1858879" y="1780674"/>
                </a:lnTo>
                <a:lnTo>
                  <a:pt x="1961148" y="1858879"/>
                </a:lnTo>
                <a:lnTo>
                  <a:pt x="2027321" y="1961147"/>
                </a:lnTo>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05688" y="3667225"/>
            <a:ext cx="1227221" cy="178068"/>
          </a:xfrm>
          <a:custGeom>
            <a:avLst/>
            <a:gdLst>
              <a:gd name="connsiteX0" fmla="*/ 0 w 1227221"/>
              <a:gd name="connsiteY0" fmla="*/ 0 h 178068"/>
              <a:gd name="connsiteX1" fmla="*/ 154005 w 1227221"/>
              <a:gd name="connsiteY1" fmla="*/ 125129 h 178068"/>
              <a:gd name="connsiteX2" fmla="*/ 380198 w 1227221"/>
              <a:gd name="connsiteY2" fmla="*/ 178068 h 178068"/>
              <a:gd name="connsiteX3" fmla="*/ 563078 w 1227221"/>
              <a:gd name="connsiteY3" fmla="*/ 168442 h 178068"/>
              <a:gd name="connsiteX4" fmla="*/ 707457 w 1227221"/>
              <a:gd name="connsiteY4" fmla="*/ 120316 h 178068"/>
              <a:gd name="connsiteX5" fmla="*/ 803710 w 1227221"/>
              <a:gd name="connsiteY5" fmla="*/ 163630 h 178068"/>
              <a:gd name="connsiteX6" fmla="*/ 986590 w 1227221"/>
              <a:gd name="connsiteY6" fmla="*/ 163630 h 178068"/>
              <a:gd name="connsiteX7" fmla="*/ 1169470 w 1227221"/>
              <a:gd name="connsiteY7" fmla="*/ 178068 h 178068"/>
              <a:gd name="connsiteX8" fmla="*/ 1227221 w 1227221"/>
              <a:gd name="connsiteY8" fmla="*/ 173255 h 17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221" h="178068">
                <a:moveTo>
                  <a:pt x="0" y="0"/>
                </a:moveTo>
                <a:lnTo>
                  <a:pt x="154005" y="125129"/>
                </a:lnTo>
                <a:lnTo>
                  <a:pt x="380198" y="178068"/>
                </a:lnTo>
                <a:lnTo>
                  <a:pt x="563078" y="168442"/>
                </a:lnTo>
                <a:lnTo>
                  <a:pt x="707457" y="120316"/>
                </a:lnTo>
                <a:lnTo>
                  <a:pt x="803710" y="163630"/>
                </a:lnTo>
                <a:lnTo>
                  <a:pt x="986590" y="163630"/>
                </a:lnTo>
                <a:lnTo>
                  <a:pt x="1169470" y="178068"/>
                </a:lnTo>
                <a:lnTo>
                  <a:pt x="1227221" y="173255"/>
                </a:lnTo>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60000">
            <a:off x="3243714" y="1708484"/>
            <a:ext cx="2382252" cy="899962"/>
          </a:xfrm>
          <a:custGeom>
            <a:avLst/>
            <a:gdLst>
              <a:gd name="connsiteX0" fmla="*/ 0 w 2382252"/>
              <a:gd name="connsiteY0" fmla="*/ 851836 h 899962"/>
              <a:gd name="connsiteX1" fmla="*/ 389823 w 2382252"/>
              <a:gd name="connsiteY1" fmla="*/ 818148 h 899962"/>
              <a:gd name="connsiteX2" fmla="*/ 442762 w 2382252"/>
              <a:gd name="connsiteY2" fmla="*/ 818148 h 899962"/>
              <a:gd name="connsiteX3" fmla="*/ 717082 w 2382252"/>
              <a:gd name="connsiteY3" fmla="*/ 899962 h 899962"/>
              <a:gd name="connsiteX4" fmla="*/ 1068404 w 2382252"/>
              <a:gd name="connsiteY4" fmla="*/ 856649 h 899962"/>
              <a:gd name="connsiteX5" fmla="*/ 1260909 w 2382252"/>
              <a:gd name="connsiteY5" fmla="*/ 847023 h 899962"/>
              <a:gd name="connsiteX6" fmla="*/ 1568918 w 2382252"/>
              <a:gd name="connsiteY6" fmla="*/ 861461 h 899962"/>
              <a:gd name="connsiteX7" fmla="*/ 1872113 w 2382252"/>
              <a:gd name="connsiteY7" fmla="*/ 726708 h 899962"/>
              <a:gd name="connsiteX8" fmla="*/ 2011680 w 2382252"/>
              <a:gd name="connsiteY8" fmla="*/ 635268 h 899962"/>
              <a:gd name="connsiteX9" fmla="*/ 1997242 w 2382252"/>
              <a:gd name="connsiteY9" fmla="*/ 582329 h 899962"/>
              <a:gd name="connsiteX10" fmla="*/ 2107932 w 2382252"/>
              <a:gd name="connsiteY10" fmla="*/ 476451 h 899962"/>
              <a:gd name="connsiteX11" fmla="*/ 2223435 w 2382252"/>
              <a:gd name="connsiteY11" fmla="*/ 365760 h 899962"/>
              <a:gd name="connsiteX12" fmla="*/ 2252311 w 2382252"/>
              <a:gd name="connsiteY12" fmla="*/ 240632 h 899962"/>
              <a:gd name="connsiteX13" fmla="*/ 2247499 w 2382252"/>
              <a:gd name="connsiteY13" fmla="*/ 96253 h 899962"/>
              <a:gd name="connsiteX14" fmla="*/ 2382252 w 2382252"/>
              <a:gd name="connsiteY14" fmla="*/ 0 h 89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252" h="899962">
                <a:moveTo>
                  <a:pt x="0" y="851836"/>
                </a:moveTo>
                <a:lnTo>
                  <a:pt x="389823" y="818148"/>
                </a:lnTo>
                <a:lnTo>
                  <a:pt x="442762" y="818148"/>
                </a:lnTo>
                <a:lnTo>
                  <a:pt x="717082" y="899962"/>
                </a:lnTo>
                <a:lnTo>
                  <a:pt x="1068404" y="856649"/>
                </a:lnTo>
                <a:lnTo>
                  <a:pt x="1260909" y="847023"/>
                </a:lnTo>
                <a:lnTo>
                  <a:pt x="1568918" y="861461"/>
                </a:lnTo>
                <a:lnTo>
                  <a:pt x="1872113" y="726708"/>
                </a:lnTo>
                <a:lnTo>
                  <a:pt x="2011680" y="635268"/>
                </a:lnTo>
                <a:cubicBezTo>
                  <a:pt x="1995552" y="592261"/>
                  <a:pt x="1997242" y="610473"/>
                  <a:pt x="1997242" y="582329"/>
                </a:cubicBezTo>
                <a:lnTo>
                  <a:pt x="2107932" y="476451"/>
                </a:lnTo>
                <a:lnTo>
                  <a:pt x="2223435" y="365760"/>
                </a:lnTo>
                <a:lnTo>
                  <a:pt x="2252311" y="240632"/>
                </a:lnTo>
                <a:lnTo>
                  <a:pt x="2247499" y="96253"/>
                </a:lnTo>
                <a:lnTo>
                  <a:pt x="2382252" y="0"/>
                </a:lnTo>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153677" y="2490749"/>
            <a:ext cx="689347" cy="664856"/>
          </a:xfrm>
          <a:custGeom>
            <a:avLst/>
            <a:gdLst>
              <a:gd name="connsiteX0" fmla="*/ 110219 w 689347"/>
              <a:gd name="connsiteY0" fmla="*/ 121387 h 664856"/>
              <a:gd name="connsiteX1" fmla="*/ 49259 w 689347"/>
              <a:gd name="connsiteY1" fmla="*/ 197587 h 664856"/>
              <a:gd name="connsiteX2" fmla="*/ 491 w 689347"/>
              <a:gd name="connsiteY2" fmla="*/ 359131 h 664856"/>
              <a:gd name="connsiteX3" fmla="*/ 79739 w 689347"/>
              <a:gd name="connsiteY3" fmla="*/ 481051 h 664856"/>
              <a:gd name="connsiteX4" fmla="*/ 140699 w 689347"/>
              <a:gd name="connsiteY4" fmla="*/ 624307 h 664856"/>
              <a:gd name="connsiteX5" fmla="*/ 369299 w 689347"/>
              <a:gd name="connsiteY5" fmla="*/ 651739 h 664856"/>
              <a:gd name="connsiteX6" fmla="*/ 549131 w 689347"/>
              <a:gd name="connsiteY6" fmla="*/ 438379 h 664856"/>
              <a:gd name="connsiteX7" fmla="*/ 689339 w 689347"/>
              <a:gd name="connsiteY7" fmla="*/ 264643 h 664856"/>
              <a:gd name="connsiteX8" fmla="*/ 543035 w 689347"/>
              <a:gd name="connsiteY8" fmla="*/ 127483 h 664856"/>
              <a:gd name="connsiteX9" fmla="*/ 381491 w 689347"/>
              <a:gd name="connsiteY9" fmla="*/ 14707 h 664856"/>
              <a:gd name="connsiteX10" fmla="*/ 201659 w 689347"/>
              <a:gd name="connsiteY10" fmla="*/ 8611 h 664856"/>
              <a:gd name="connsiteX11" fmla="*/ 149843 w 689347"/>
              <a:gd name="connsiteY11" fmla="*/ 81763 h 664856"/>
              <a:gd name="connsiteX12" fmla="*/ 110219 w 689347"/>
              <a:gd name="connsiteY12" fmla="*/ 121387 h 66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347" h="664856">
                <a:moveTo>
                  <a:pt x="110219" y="121387"/>
                </a:moveTo>
                <a:cubicBezTo>
                  <a:pt x="93455" y="140691"/>
                  <a:pt x="67547" y="157963"/>
                  <a:pt x="49259" y="197587"/>
                </a:cubicBezTo>
                <a:cubicBezTo>
                  <a:pt x="30971" y="237211"/>
                  <a:pt x="-4589" y="311887"/>
                  <a:pt x="491" y="359131"/>
                </a:cubicBezTo>
                <a:cubicBezTo>
                  <a:pt x="5571" y="406375"/>
                  <a:pt x="56371" y="436855"/>
                  <a:pt x="79739" y="481051"/>
                </a:cubicBezTo>
                <a:cubicBezTo>
                  <a:pt x="103107" y="525247"/>
                  <a:pt x="92439" y="595859"/>
                  <a:pt x="140699" y="624307"/>
                </a:cubicBezTo>
                <a:cubicBezTo>
                  <a:pt x="188959" y="652755"/>
                  <a:pt x="301227" y="682727"/>
                  <a:pt x="369299" y="651739"/>
                </a:cubicBezTo>
                <a:cubicBezTo>
                  <a:pt x="437371" y="620751"/>
                  <a:pt x="495791" y="502895"/>
                  <a:pt x="549131" y="438379"/>
                </a:cubicBezTo>
                <a:cubicBezTo>
                  <a:pt x="602471" y="373863"/>
                  <a:pt x="690355" y="316459"/>
                  <a:pt x="689339" y="264643"/>
                </a:cubicBezTo>
                <a:cubicBezTo>
                  <a:pt x="688323" y="212827"/>
                  <a:pt x="594343" y="169139"/>
                  <a:pt x="543035" y="127483"/>
                </a:cubicBezTo>
                <a:cubicBezTo>
                  <a:pt x="491727" y="85827"/>
                  <a:pt x="438387" y="34519"/>
                  <a:pt x="381491" y="14707"/>
                </a:cubicBezTo>
                <a:cubicBezTo>
                  <a:pt x="324595" y="-5105"/>
                  <a:pt x="240267" y="-2565"/>
                  <a:pt x="201659" y="8611"/>
                </a:cubicBezTo>
                <a:cubicBezTo>
                  <a:pt x="163051" y="19787"/>
                  <a:pt x="164067" y="65507"/>
                  <a:pt x="149843" y="81763"/>
                </a:cubicBezTo>
                <a:cubicBezTo>
                  <a:pt x="135619" y="98019"/>
                  <a:pt x="126983" y="102083"/>
                  <a:pt x="110219" y="121387"/>
                </a:cubicBezTo>
                <a:close/>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420000">
            <a:off x="3047511" y="2174594"/>
            <a:ext cx="156110" cy="3136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420000">
            <a:off x="5427178" y="1279211"/>
            <a:ext cx="156110" cy="3136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33991" y="1471980"/>
            <a:ext cx="651902" cy="26435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148691" y="2096128"/>
            <a:ext cx="683570" cy="26766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0341660">
            <a:off x="3790285" y="1505079"/>
            <a:ext cx="1067955" cy="707886"/>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&lt;</a:t>
            </a:r>
            <a:r>
              <a:rPr lang="en-US" sz="2000" b="1" dirty="0" smtClean="0">
                <a:solidFill>
                  <a:srgbClr val="FFFF00"/>
                </a:solidFill>
                <a:latin typeface="Arial" panose="020B0604020202020204" pitchFamily="34" charset="0"/>
                <a:cs typeface="Arial" panose="020B0604020202020204" pitchFamily="34" charset="0"/>
              </a:rPr>
              <a:t> </a:t>
            </a:r>
            <a:r>
              <a:rPr lang="en-US" sz="2000" b="1" dirty="0" smtClean="0">
                <a:solidFill>
                  <a:srgbClr val="FFFF00"/>
                </a:solidFill>
                <a:latin typeface="Arial" panose="020B0604020202020204" pitchFamily="34" charset="0"/>
                <a:cs typeface="Arial" panose="020B0604020202020204" pitchFamily="34" charset="0"/>
              </a:rPr>
              <a:t>2 weeks</a:t>
            </a:r>
            <a:endParaRPr lang="en-US" sz="2000" b="1" dirty="0">
              <a:solidFill>
                <a:srgbClr val="FFFF00"/>
              </a:solidFill>
              <a:latin typeface="Arial" panose="020B0604020202020204" pitchFamily="34" charset="0"/>
              <a:cs typeface="Arial" panose="020B0604020202020204" pitchFamily="34" charset="0"/>
            </a:endParaRPr>
          </a:p>
        </p:txBody>
      </p:sp>
      <p:sp>
        <p:nvSpPr>
          <p:cNvPr id="40" name="TextBox 39"/>
          <p:cNvSpPr txBox="1"/>
          <p:nvPr/>
        </p:nvSpPr>
        <p:spPr>
          <a:xfrm>
            <a:off x="4890883" y="4558746"/>
            <a:ext cx="1067955" cy="400110"/>
          </a:xfrm>
          <a:prstGeom prst="rect">
            <a:avLst/>
          </a:prstGeom>
          <a:no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Sinai?</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5818388" y="3386573"/>
            <a:ext cx="1067955" cy="400110"/>
          </a:xfrm>
          <a:prstGeom prst="rect">
            <a:avLst/>
          </a:prstGeom>
          <a:no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Sinai?</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TextBox 41"/>
          <p:cNvSpPr txBox="1"/>
          <p:nvPr/>
        </p:nvSpPr>
        <p:spPr>
          <a:xfrm>
            <a:off x="5569194" y="1339466"/>
            <a:ext cx="1317149" cy="400110"/>
          </a:xfrm>
          <a:prstGeom prst="rect">
            <a:avLst/>
          </a:prstGeom>
          <a:no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Canaan</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TextBox 42"/>
          <p:cNvSpPr txBox="1"/>
          <p:nvPr/>
        </p:nvSpPr>
        <p:spPr>
          <a:xfrm>
            <a:off x="5634887" y="2059426"/>
            <a:ext cx="1317149" cy="707886"/>
          </a:xfrm>
          <a:prstGeom prst="rect">
            <a:avLst/>
          </a:prstGeom>
          <a:no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Kadesh Barnea</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Freeform 43"/>
          <p:cNvSpPr/>
          <p:nvPr/>
        </p:nvSpPr>
        <p:spPr>
          <a:xfrm>
            <a:off x="5257800" y="2514600"/>
            <a:ext cx="536028" cy="1939159"/>
          </a:xfrm>
          <a:custGeom>
            <a:avLst/>
            <a:gdLst>
              <a:gd name="connsiteX0" fmla="*/ 0 w 536028"/>
              <a:gd name="connsiteY0" fmla="*/ 1939159 h 1939159"/>
              <a:gd name="connsiteX1" fmla="*/ 141890 w 536028"/>
              <a:gd name="connsiteY1" fmla="*/ 1568669 h 1939159"/>
              <a:gd name="connsiteX2" fmla="*/ 244366 w 536028"/>
              <a:gd name="connsiteY2" fmla="*/ 1245476 h 1939159"/>
              <a:gd name="connsiteX3" fmla="*/ 275897 w 536028"/>
              <a:gd name="connsiteY3" fmla="*/ 874986 h 1939159"/>
              <a:gd name="connsiteX4" fmla="*/ 457200 w 536028"/>
              <a:gd name="connsiteY4" fmla="*/ 701566 h 1939159"/>
              <a:gd name="connsiteX5" fmla="*/ 536028 w 536028"/>
              <a:gd name="connsiteY5" fmla="*/ 488731 h 1939159"/>
              <a:gd name="connsiteX6" fmla="*/ 520262 w 536028"/>
              <a:gd name="connsiteY6" fmla="*/ 220717 h 1939159"/>
              <a:gd name="connsiteX7" fmla="*/ 386255 w 536028"/>
              <a:gd name="connsiteY7" fmla="*/ 0 h 19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028" h="1939159">
                <a:moveTo>
                  <a:pt x="0" y="1939159"/>
                </a:moveTo>
                <a:lnTo>
                  <a:pt x="141890" y="1568669"/>
                </a:lnTo>
                <a:lnTo>
                  <a:pt x="244366" y="1245476"/>
                </a:lnTo>
                <a:lnTo>
                  <a:pt x="275897" y="874986"/>
                </a:lnTo>
                <a:lnTo>
                  <a:pt x="457200" y="701566"/>
                </a:lnTo>
                <a:lnTo>
                  <a:pt x="536028" y="488731"/>
                </a:lnTo>
                <a:lnTo>
                  <a:pt x="520262" y="220717"/>
                </a:lnTo>
                <a:lnTo>
                  <a:pt x="386255" y="0"/>
                </a:lnTo>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809513" y="2954489"/>
            <a:ext cx="78909" cy="876531"/>
          </a:xfrm>
          <a:custGeom>
            <a:avLst/>
            <a:gdLst>
              <a:gd name="connsiteX0" fmla="*/ 244366 w 275897"/>
              <a:gd name="connsiteY0" fmla="*/ 1363718 h 1363718"/>
              <a:gd name="connsiteX1" fmla="*/ 275897 w 275897"/>
              <a:gd name="connsiteY1" fmla="*/ 1182414 h 1363718"/>
              <a:gd name="connsiteX2" fmla="*/ 268014 w 275897"/>
              <a:gd name="connsiteY2" fmla="*/ 993228 h 1363718"/>
              <a:gd name="connsiteX3" fmla="*/ 260131 w 275897"/>
              <a:gd name="connsiteY3" fmla="*/ 788276 h 1363718"/>
              <a:gd name="connsiteX4" fmla="*/ 244366 w 275897"/>
              <a:gd name="connsiteY4" fmla="*/ 662152 h 1363718"/>
              <a:gd name="connsiteX5" fmla="*/ 173421 w 275897"/>
              <a:gd name="connsiteY5" fmla="*/ 496614 h 1363718"/>
              <a:gd name="connsiteX6" fmla="*/ 197069 w 275897"/>
              <a:gd name="connsiteY6" fmla="*/ 323194 h 1363718"/>
              <a:gd name="connsiteX7" fmla="*/ 78828 w 275897"/>
              <a:gd name="connsiteY7" fmla="*/ 165538 h 1363718"/>
              <a:gd name="connsiteX8" fmla="*/ 0 w 275897"/>
              <a:gd name="connsiteY8" fmla="*/ 0 h 1363718"/>
              <a:gd name="connsiteX0" fmla="*/ 165538 w 197069"/>
              <a:gd name="connsiteY0" fmla="*/ 1198180 h 1198180"/>
              <a:gd name="connsiteX1" fmla="*/ 197069 w 197069"/>
              <a:gd name="connsiteY1" fmla="*/ 1016876 h 1198180"/>
              <a:gd name="connsiteX2" fmla="*/ 189186 w 197069"/>
              <a:gd name="connsiteY2" fmla="*/ 827690 h 1198180"/>
              <a:gd name="connsiteX3" fmla="*/ 181303 w 197069"/>
              <a:gd name="connsiteY3" fmla="*/ 622738 h 1198180"/>
              <a:gd name="connsiteX4" fmla="*/ 165538 w 197069"/>
              <a:gd name="connsiteY4" fmla="*/ 496614 h 1198180"/>
              <a:gd name="connsiteX5" fmla="*/ 94593 w 197069"/>
              <a:gd name="connsiteY5" fmla="*/ 331076 h 1198180"/>
              <a:gd name="connsiteX6" fmla="*/ 118241 w 197069"/>
              <a:gd name="connsiteY6" fmla="*/ 157656 h 1198180"/>
              <a:gd name="connsiteX7" fmla="*/ 0 w 197069"/>
              <a:gd name="connsiteY7" fmla="*/ 0 h 1198180"/>
              <a:gd name="connsiteX0" fmla="*/ 70945 w 102476"/>
              <a:gd name="connsiteY0" fmla="*/ 1040524 h 1040524"/>
              <a:gd name="connsiteX1" fmla="*/ 102476 w 102476"/>
              <a:gd name="connsiteY1" fmla="*/ 859220 h 1040524"/>
              <a:gd name="connsiteX2" fmla="*/ 94593 w 102476"/>
              <a:gd name="connsiteY2" fmla="*/ 670034 h 1040524"/>
              <a:gd name="connsiteX3" fmla="*/ 86710 w 102476"/>
              <a:gd name="connsiteY3" fmla="*/ 465082 h 1040524"/>
              <a:gd name="connsiteX4" fmla="*/ 70945 w 102476"/>
              <a:gd name="connsiteY4" fmla="*/ 338958 h 1040524"/>
              <a:gd name="connsiteX5" fmla="*/ 0 w 102476"/>
              <a:gd name="connsiteY5" fmla="*/ 173420 h 1040524"/>
              <a:gd name="connsiteX6" fmla="*/ 23648 w 102476"/>
              <a:gd name="connsiteY6" fmla="*/ 0 h 1040524"/>
              <a:gd name="connsiteX0" fmla="*/ 70945 w 102476"/>
              <a:gd name="connsiteY0" fmla="*/ 867104 h 867104"/>
              <a:gd name="connsiteX1" fmla="*/ 102476 w 102476"/>
              <a:gd name="connsiteY1" fmla="*/ 685800 h 867104"/>
              <a:gd name="connsiteX2" fmla="*/ 94593 w 102476"/>
              <a:gd name="connsiteY2" fmla="*/ 496614 h 867104"/>
              <a:gd name="connsiteX3" fmla="*/ 86710 w 102476"/>
              <a:gd name="connsiteY3" fmla="*/ 291662 h 867104"/>
              <a:gd name="connsiteX4" fmla="*/ 70945 w 102476"/>
              <a:gd name="connsiteY4" fmla="*/ 165538 h 867104"/>
              <a:gd name="connsiteX5" fmla="*/ 0 w 102476"/>
              <a:gd name="connsiteY5" fmla="*/ 0 h 867104"/>
              <a:gd name="connsiteX0" fmla="*/ 47378 w 78909"/>
              <a:gd name="connsiteY0" fmla="*/ 876531 h 876531"/>
              <a:gd name="connsiteX1" fmla="*/ 78909 w 78909"/>
              <a:gd name="connsiteY1" fmla="*/ 695227 h 876531"/>
              <a:gd name="connsiteX2" fmla="*/ 71026 w 78909"/>
              <a:gd name="connsiteY2" fmla="*/ 506041 h 876531"/>
              <a:gd name="connsiteX3" fmla="*/ 63143 w 78909"/>
              <a:gd name="connsiteY3" fmla="*/ 301089 h 876531"/>
              <a:gd name="connsiteX4" fmla="*/ 47378 w 78909"/>
              <a:gd name="connsiteY4" fmla="*/ 174965 h 876531"/>
              <a:gd name="connsiteX5" fmla="*/ 0 w 78909"/>
              <a:gd name="connsiteY5" fmla="*/ 0 h 87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09" h="876531">
                <a:moveTo>
                  <a:pt x="47378" y="876531"/>
                </a:moveTo>
                <a:lnTo>
                  <a:pt x="78909" y="695227"/>
                </a:lnTo>
                <a:lnTo>
                  <a:pt x="71026" y="506041"/>
                </a:lnTo>
                <a:lnTo>
                  <a:pt x="63143" y="301089"/>
                </a:lnTo>
                <a:lnTo>
                  <a:pt x="47378" y="174965"/>
                </a:lnTo>
                <a:lnTo>
                  <a:pt x="0" y="0"/>
                </a:lnTo>
              </a:path>
            </a:pathLst>
          </a:custGeom>
          <a:noFill/>
          <a:ln w="28575">
            <a:solidFill>
              <a:srgbClr val="FFFFFF"/>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485893" y="3807367"/>
            <a:ext cx="1324810" cy="830997"/>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month</a:t>
            </a: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7" name="TextBox 46"/>
          <p:cNvSpPr txBox="1"/>
          <p:nvPr/>
        </p:nvSpPr>
        <p:spPr>
          <a:xfrm>
            <a:off x="4180423" y="2828662"/>
            <a:ext cx="1324811"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years</a:t>
            </a:r>
            <a:endPar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Isosceles Triangle 24"/>
          <p:cNvSpPr/>
          <p:nvPr/>
        </p:nvSpPr>
        <p:spPr>
          <a:xfrm>
            <a:off x="5765225" y="3734207"/>
            <a:ext cx="193613" cy="168443"/>
          </a:xfrm>
          <a:prstGeom prst="triangl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160445" y="4361453"/>
            <a:ext cx="193613" cy="168443"/>
          </a:xfrm>
          <a:prstGeom prst="triangl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5525782" y="2358708"/>
            <a:ext cx="193613" cy="168443"/>
          </a:xfrm>
          <a:prstGeom prst="triangl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7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75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par>
                                <p:cTn id="64" presetID="22" presetClass="entr" presetSubtype="4" fill="hold" grpId="0" nodeType="withEffect">
                                  <p:stCondLst>
                                    <p:cond delay="150"/>
                                  </p:st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500"/>
                                        <p:tgtEl>
                                          <p:spTgt spid="45"/>
                                        </p:tgtEl>
                                      </p:cBhvr>
                                    </p:animEffect>
                                  </p:childTnLst>
                                </p:cTn>
                              </p:par>
                              <p:par>
                                <p:cTn id="67" presetID="10" presetClass="exit" presetSubtype="0" fill="hold" grpId="1" nodeType="withEffect">
                                  <p:stCondLst>
                                    <p:cond delay="25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25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grpId="1" nodeType="withEffect">
                                  <p:stCondLst>
                                    <p:cond delay="250"/>
                                  </p:stCondLst>
                                  <p:childTnLst>
                                    <p:animEffect transition="out" filter="fade">
                                      <p:cBhvr>
                                        <p:cTn id="74" dur="500"/>
                                        <p:tgtEl>
                                          <p:spTgt spid="46"/>
                                        </p:tgtEl>
                                      </p:cBhvr>
                                    </p:animEffect>
                                    <p:set>
                                      <p:cBhvr>
                                        <p:cTn id="75" dur="1" fill="hold">
                                          <p:stCondLst>
                                            <p:cond delay="499"/>
                                          </p:stCondLst>
                                        </p:cTn>
                                        <p:tgtEl>
                                          <p:spTgt spid="46"/>
                                        </p:tgtEl>
                                        <p:attrNameLst>
                                          <p:attrName>style.visibility</p:attrName>
                                        </p:attrNameLst>
                                      </p:cBhvr>
                                      <p:to>
                                        <p:strVal val="hidden"/>
                                      </p:to>
                                    </p:set>
                                  </p:childTnLst>
                                </p:cTn>
                              </p:par>
                            </p:childTnLst>
                          </p:cTn>
                        </p:par>
                        <p:par>
                          <p:cTn id="76" fill="hold">
                            <p:stCondLst>
                              <p:cond delay="75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repeatCount="indefinite" fill="hold" grpId="0" nodeType="clickEffect">
                                  <p:stCondLst>
                                    <p:cond delay="0"/>
                                  </p:stCondLst>
                                  <p:endCondLst>
                                    <p:cond evt="onNext" delay="0">
                                      <p:tgtEl>
                                        <p:sldTgt/>
                                      </p:tgtEl>
                                    </p:cond>
                                  </p:endCondLst>
                                  <p:childTnLst>
                                    <p:set>
                                      <p:cBhvr>
                                        <p:cTn id="86" dur="1" fill="hold">
                                          <p:stCondLst>
                                            <p:cond delay="0"/>
                                          </p:stCondLst>
                                        </p:cTn>
                                        <p:tgtEl>
                                          <p:spTgt spid="19"/>
                                        </p:tgtEl>
                                        <p:attrNameLst>
                                          <p:attrName>style.visibility</p:attrName>
                                        </p:attrNameLst>
                                      </p:cBhvr>
                                      <p:to>
                                        <p:strVal val="visible"/>
                                      </p:to>
                                    </p:set>
                                    <p:animEffect transition="in" filter="wheel(1)">
                                      <p:cBhvr>
                                        <p:cTn id="87" dur="2000"/>
                                        <p:tgtEl>
                                          <p:spTgt spid="19"/>
                                        </p:tgtEl>
                                      </p:cBhvr>
                                    </p:animEffect>
                                  </p:childTnLst>
                                </p:cTn>
                              </p:par>
                              <p:par>
                                <p:cTn id="88" presetID="10" presetClass="exit" presetSubtype="0" fill="hold" grpId="1" nodeType="withEffect">
                                  <p:stCondLst>
                                    <p:cond delay="0"/>
                                  </p:stCondLst>
                                  <p:childTnLst>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3"/>
                                        </p:tgtEl>
                                      </p:cBhvr>
                                    </p:animEffect>
                                    <p:set>
                                      <p:cBhvr>
                                        <p:cTn id="102" dur="1" fill="hold">
                                          <p:stCondLst>
                                            <p:cond delay="499"/>
                                          </p:stCondLst>
                                        </p:cTn>
                                        <p:tgtEl>
                                          <p:spTgt spid="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2"/>
                                        </p:tgtEl>
                                      </p:cBhvr>
                                    </p:animEffect>
                                    <p:set>
                                      <p:cBhvr>
                                        <p:cTn id="108" dur="1" fill="hold">
                                          <p:stCondLst>
                                            <p:cond delay="499"/>
                                          </p:stCondLst>
                                        </p:cTn>
                                        <p:tgtEl>
                                          <p:spTgt spid="4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8"/>
                                        </p:tgtEl>
                                      </p:cBhvr>
                                    </p:animEffect>
                                    <p:set>
                                      <p:cBhvr>
                                        <p:cTn id="111" dur="1" fill="hold">
                                          <p:stCondLst>
                                            <p:cond delay="499"/>
                                          </p:stCondLst>
                                        </p:cTn>
                                        <p:tgtEl>
                                          <p:spTgt spid="28"/>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7"/>
                                        </p:tgtEl>
                                      </p:cBhvr>
                                    </p:animEffect>
                                    <p:set>
                                      <p:cBhvr>
                                        <p:cTn id="120" dur="1" fill="hold">
                                          <p:stCondLst>
                                            <p:cond delay="499"/>
                                          </p:stCondLst>
                                        </p:cTn>
                                        <p:tgtEl>
                                          <p:spTgt spid="3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47"/>
                                        </p:tgtEl>
                                      </p:cBhvr>
                                    </p:animEffect>
                                    <p:set>
                                      <p:cBhvr>
                                        <p:cTn id="135" dur="1" fill="hold">
                                          <p:stCondLst>
                                            <p:cond delay="499"/>
                                          </p:stCondLst>
                                        </p:cTn>
                                        <p:tgtEl>
                                          <p:spTgt spid="47"/>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40"/>
                                        </p:tgtEl>
                                      </p:cBhvr>
                                    </p:animEffect>
                                    <p:set>
                                      <p:cBhvr>
                                        <p:cTn id="144" dur="1" fill="hold">
                                          <p:stCondLst>
                                            <p:cond delay="499"/>
                                          </p:stCondLst>
                                        </p:cTn>
                                        <p:tgtEl>
                                          <p:spTgt spid="4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8" grpId="0" animBg="1"/>
      <p:bldP spid="18" grpId="1" animBg="1"/>
      <p:bldP spid="19" grpId="0" animBg="1"/>
      <p:bldP spid="19" grpId="1" animBg="1"/>
      <p:bldP spid="28" grpId="0"/>
      <p:bldP spid="28" grpId="1"/>
      <p:bldP spid="40" grpId="0"/>
      <p:bldP spid="40" grpId="1"/>
      <p:bldP spid="41" grpId="0"/>
      <p:bldP spid="41" grpId="1"/>
      <p:bldP spid="42" grpId="0"/>
      <p:bldP spid="42" grpId="1"/>
      <p:bldP spid="43" grpId="0"/>
      <p:bldP spid="43" grpId="1"/>
      <p:bldP spid="44" grpId="0" animBg="1"/>
      <p:bldP spid="44" grpId="1" animBg="1"/>
      <p:bldP spid="45" grpId="0" animBg="1"/>
      <p:bldP spid="45" grpId="1" animBg="1"/>
      <p:bldP spid="46" grpId="0"/>
      <p:bldP spid="46" grpId="1"/>
      <p:bldP spid="47" grpId="0"/>
      <p:bldP spid="47" grpId="1"/>
      <p:bldP spid="25" grpId="0" animBg="1"/>
      <p:bldP spid="25" grpId="1" animBg="1"/>
      <p:bldP spid="16" grpId="0" animBg="1"/>
      <p:bldP spid="16" grpId="1"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4524315"/>
          </a:xfrm>
          <a:prstGeom prst="rect">
            <a:avLst/>
          </a:prstGeom>
          <a:noFill/>
        </p:spPr>
        <p:txBody>
          <a:bodyPr wrap="square" rtlCol="0">
            <a:spAutoFit/>
          </a:bodyPr>
          <a:lstStyle/>
          <a:p>
            <a:r>
              <a:rPr lang="en-US" sz="3600" dirty="0"/>
              <a:t>Num. 11:4 </a:t>
            </a:r>
            <a:r>
              <a:rPr lang="en-US" sz="3600" dirty="0" smtClean="0"/>
              <a:t>- </a:t>
            </a:r>
            <a:r>
              <a:rPr lang="en-US" sz="3600" dirty="0">
                <a:solidFill>
                  <a:schemeClr val="accent2">
                    <a:lumMod val="50000"/>
                  </a:schemeClr>
                </a:solidFill>
              </a:rPr>
              <a:t>Now the mixed multitude who were among them yielded to intense craving; so the children of Israel also wept again and said: </a:t>
            </a:r>
            <a:r>
              <a:rPr lang="en-US" sz="3600" dirty="0" smtClean="0">
                <a:solidFill>
                  <a:schemeClr val="accent2">
                    <a:lumMod val="50000"/>
                  </a:schemeClr>
                </a:solidFill>
              </a:rPr>
              <a:t>“Who </a:t>
            </a:r>
            <a:r>
              <a:rPr lang="en-US" sz="3600" dirty="0">
                <a:solidFill>
                  <a:schemeClr val="accent2">
                    <a:lumMod val="50000"/>
                  </a:schemeClr>
                </a:solidFill>
              </a:rPr>
              <a:t>will give us meat to eat</a:t>
            </a:r>
            <a:r>
              <a:rPr lang="en-US" sz="3600" dirty="0" smtClean="0">
                <a:solidFill>
                  <a:schemeClr val="accent2">
                    <a:lumMod val="50000"/>
                  </a:schemeClr>
                </a:solidFill>
              </a:rPr>
              <a:t>?” </a:t>
            </a:r>
            <a:endParaRPr lang="en-US" sz="3600" dirty="0">
              <a:solidFill>
                <a:schemeClr val="accent2">
                  <a:lumMod val="50000"/>
                </a:schemeClr>
              </a:solidFill>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Tree>
    <p:extLst>
      <p:ext uri="{BB962C8B-B14F-4D97-AF65-F5344CB8AC3E}">
        <p14:creationId xmlns:p14="http://schemas.microsoft.com/office/powerpoint/2010/main" val="41675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5509200"/>
          </a:xfrm>
          <a:prstGeom prst="rect">
            <a:avLst/>
          </a:prstGeom>
          <a:noFill/>
        </p:spPr>
        <p:txBody>
          <a:bodyPr wrap="square" rtlCol="0">
            <a:spAutoFit/>
          </a:bodyPr>
          <a:lstStyle/>
          <a:p>
            <a:r>
              <a:rPr lang="en-US" sz="3200" dirty="0"/>
              <a:t>Ps. 116:13-15 </a:t>
            </a:r>
            <a:r>
              <a:rPr lang="en-US" sz="3200" dirty="0" smtClean="0"/>
              <a:t>- </a:t>
            </a:r>
            <a:r>
              <a:rPr lang="en-US" sz="3200" baseline="30000" dirty="0"/>
              <a:t>13</a:t>
            </a:r>
            <a:r>
              <a:rPr lang="en-US" sz="3200" dirty="0"/>
              <a:t> </a:t>
            </a:r>
            <a:r>
              <a:rPr lang="en-US" sz="3200" dirty="0">
                <a:solidFill>
                  <a:schemeClr val="accent2">
                    <a:lumMod val="50000"/>
                  </a:schemeClr>
                </a:solidFill>
              </a:rPr>
              <a:t>They soon forgot His works;</a:t>
            </a:r>
          </a:p>
          <a:p>
            <a:r>
              <a:rPr lang="en-US" sz="3200" dirty="0">
                <a:solidFill>
                  <a:schemeClr val="accent2">
                    <a:lumMod val="50000"/>
                  </a:schemeClr>
                </a:solidFill>
              </a:rPr>
              <a:t>They did not wait for His counsel,</a:t>
            </a:r>
          </a:p>
          <a:p>
            <a:r>
              <a:rPr lang="en-US" sz="3200" baseline="30000" dirty="0"/>
              <a:t>14</a:t>
            </a:r>
            <a:r>
              <a:rPr lang="en-US" sz="3200" dirty="0"/>
              <a:t> </a:t>
            </a:r>
            <a:r>
              <a:rPr lang="en-US" sz="3200" dirty="0">
                <a:solidFill>
                  <a:schemeClr val="accent2">
                    <a:lumMod val="50000"/>
                  </a:schemeClr>
                </a:solidFill>
              </a:rPr>
              <a:t>But lusted exceedingly in the wilderness,</a:t>
            </a:r>
          </a:p>
          <a:p>
            <a:r>
              <a:rPr lang="en-US" sz="3200" dirty="0">
                <a:solidFill>
                  <a:schemeClr val="accent2">
                    <a:lumMod val="50000"/>
                  </a:schemeClr>
                </a:solidFill>
              </a:rPr>
              <a:t>And tested God in the desert.</a:t>
            </a:r>
          </a:p>
          <a:p>
            <a:r>
              <a:rPr lang="en-US" sz="3200" baseline="30000" dirty="0"/>
              <a:t>15</a:t>
            </a:r>
            <a:r>
              <a:rPr lang="en-US" sz="3200" dirty="0"/>
              <a:t> </a:t>
            </a:r>
            <a:r>
              <a:rPr lang="en-US" sz="3200" dirty="0">
                <a:solidFill>
                  <a:schemeClr val="accent2">
                    <a:lumMod val="50000"/>
                  </a:schemeClr>
                </a:solidFill>
              </a:rPr>
              <a:t>And He gave them their request,</a:t>
            </a:r>
          </a:p>
          <a:p>
            <a:r>
              <a:rPr lang="en-US" sz="3200" dirty="0">
                <a:solidFill>
                  <a:schemeClr val="accent2">
                    <a:lumMod val="50000"/>
                  </a:schemeClr>
                </a:solidFill>
              </a:rPr>
              <a:t>But sent leanness into their soul.</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9</a:t>
            </a:r>
            <a:r>
              <a:rPr lang="en-US" sz="4000" dirty="0">
                <a:latin typeface="Aaron" panose="02020900000000000000" pitchFamily="18" charset="0"/>
              </a:rPr>
              <a:t>.</a:t>
            </a:r>
            <a:r>
              <a:rPr lang="en-US" sz="4000" dirty="0" smtClean="0">
                <a:latin typeface="vtks distress" panose="02000000000000000000" pitchFamily="2" charset="0"/>
              </a:rPr>
              <a:t>19</a:t>
            </a:r>
            <a:r>
              <a:rPr lang="en-US" sz="4000" dirty="0" smtClean="0">
                <a:latin typeface="Aaron" panose="02020900000000000000" pitchFamily="18" charset="0"/>
              </a:rPr>
              <a:t>-</a:t>
            </a:r>
            <a:r>
              <a:rPr lang="en-US" sz="4000" dirty="0" smtClean="0">
                <a:latin typeface="vtks distress" panose="02000000000000000000" pitchFamily="2" charset="0"/>
              </a:rPr>
              <a:t>10</a:t>
            </a:r>
            <a:r>
              <a:rPr lang="en-US" sz="4000" dirty="0" smtClean="0">
                <a:latin typeface="Aaron" panose="02020900000000000000" pitchFamily="18" charset="0"/>
              </a:rPr>
              <a:t>.</a:t>
            </a:r>
            <a:r>
              <a:rPr lang="en-US" sz="4000" dirty="0" smtClean="0">
                <a:latin typeface="vtks distress" panose="02000000000000000000" pitchFamily="2" charset="0"/>
              </a:rPr>
              <a:t>10</a:t>
            </a:r>
            <a:endParaRPr lang="en-US" sz="4000" dirty="0">
              <a:latin typeface="vtks distress" panose="02000000000000000000" pitchFamily="2" charset="0"/>
            </a:endParaRPr>
          </a:p>
        </p:txBody>
      </p:sp>
    </p:spTree>
    <p:extLst>
      <p:ext uri="{BB962C8B-B14F-4D97-AF65-F5344CB8AC3E}">
        <p14:creationId xmlns:p14="http://schemas.microsoft.com/office/powerpoint/2010/main" val="379692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 xmlns:thm15="http://schemas.microsoft.com/office/thememl/2012/main" name="Presentation1" id="{EDAFD617-E102-4751-9410-7C7FDB8F0863}" vid="{B233A1A1-D7F2-447C-A7D5-7DF9B442D776}"/>
    </a:ext>
  </a:extLst>
</a:theme>
</file>

<file path=docProps/app.xml><?xml version="1.0" encoding="utf-8"?>
<Properties xmlns="http://schemas.openxmlformats.org/officeDocument/2006/extended-properties" xmlns:vt="http://schemas.openxmlformats.org/officeDocument/2006/docPropsVTypes">
  <Template/>
  <TotalTime>412</TotalTime>
  <Words>520</Words>
  <Application>Microsoft Office PowerPoint</Application>
  <PresentationFormat>On-screen Show (4:3)</PresentationFormat>
  <Paragraphs>234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GreeceBlack</vt:lpstr>
      <vt:lpstr>vtks distress</vt:lpstr>
      <vt:lpstr>Aaron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General Office</cp:lastModifiedBy>
  <cp:revision>21</cp:revision>
  <dcterms:created xsi:type="dcterms:W3CDTF">2014-11-21T15:13:25Z</dcterms:created>
  <dcterms:modified xsi:type="dcterms:W3CDTF">2014-11-24T20:56:21Z</dcterms:modified>
</cp:coreProperties>
</file>